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59" r:id="rId4"/>
    <p:sldId id="275" r:id="rId5"/>
    <p:sldId id="265" r:id="rId6"/>
    <p:sldId id="277" r:id="rId7"/>
    <p:sldId id="278" r:id="rId8"/>
    <p:sldId id="257" r:id="rId9"/>
    <p:sldId id="280" r:id="rId10"/>
    <p:sldId id="282" r:id="rId11"/>
    <p:sldId id="283" r:id="rId12"/>
    <p:sldId id="270" r:id="rId13"/>
    <p:sldId id="285" r:id="rId14"/>
    <p:sldId id="281" r:id="rId15"/>
    <p:sldId id="267" r:id="rId16"/>
    <p:sldId id="258" r:id="rId17"/>
    <p:sldId id="260" r:id="rId18"/>
    <p:sldId id="261" r:id="rId19"/>
    <p:sldId id="262" r:id="rId20"/>
    <p:sldId id="263" r:id="rId21"/>
    <p:sldId id="264" r:id="rId22"/>
    <p:sldId id="276" r:id="rId23"/>
    <p:sldId id="266" r:id="rId24"/>
    <p:sldId id="279" r:id="rId25"/>
    <p:sldId id="268" r:id="rId26"/>
    <p:sldId id="269" r:id="rId27"/>
    <p:sldId id="284" r:id="rId28"/>
    <p:sldId id="271" r:id="rId29"/>
    <p:sldId id="272" r:id="rId30"/>
    <p:sldId id="273" r:id="rId31"/>
  </p:sldIdLst>
  <p:sldSz cx="18288000" cy="10287000"/>
  <p:notesSz cx="6858000" cy="9144000"/>
  <p:embeddedFontLst>
    <p:embeddedFont>
      <p:font typeface="Telegraf Bold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新細明體" panose="02020500000000000000" pitchFamily="18" charset="-120"/>
      <p:regular r:id="rId37"/>
    </p:embeddedFont>
    <p:embeddedFont>
      <p:font typeface="HK Grotesk Light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8" y="9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svg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9" Type="http://schemas.openxmlformats.org/officeDocument/2006/relationships/image" Target="../media/image47.svg"/><Relationship Id="rId21" Type="http://schemas.openxmlformats.org/officeDocument/2006/relationships/image" Target="../media/image29.svg"/><Relationship Id="rId34" Type="http://schemas.openxmlformats.org/officeDocument/2006/relationships/image" Target="../media/image33.png"/><Relationship Id="rId42" Type="http://schemas.openxmlformats.org/officeDocument/2006/relationships/image" Target="../media/image37.png"/><Relationship Id="rId47" Type="http://schemas.openxmlformats.org/officeDocument/2006/relationships/image" Target="../media/image55.svg"/><Relationship Id="rId50" Type="http://schemas.openxmlformats.org/officeDocument/2006/relationships/image" Target="../media/image41.png"/><Relationship Id="rId7" Type="http://schemas.openxmlformats.org/officeDocument/2006/relationships/image" Target="../media/image15.svg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9" Type="http://schemas.openxmlformats.org/officeDocument/2006/relationships/image" Target="../media/image37.svg"/><Relationship Id="rId11" Type="http://schemas.openxmlformats.org/officeDocument/2006/relationships/image" Target="../media/image19.svg"/><Relationship Id="rId24" Type="http://schemas.openxmlformats.org/officeDocument/2006/relationships/image" Target="../media/image28.png"/><Relationship Id="rId32" Type="http://schemas.openxmlformats.org/officeDocument/2006/relationships/image" Target="../media/image32.png"/><Relationship Id="rId37" Type="http://schemas.openxmlformats.org/officeDocument/2006/relationships/image" Target="../media/image45.svg"/><Relationship Id="rId40" Type="http://schemas.openxmlformats.org/officeDocument/2006/relationships/image" Target="../media/image36.png"/><Relationship Id="rId45" Type="http://schemas.openxmlformats.org/officeDocument/2006/relationships/image" Target="../media/image53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0.png"/><Relationship Id="rId36" Type="http://schemas.openxmlformats.org/officeDocument/2006/relationships/image" Target="../media/image34.png"/><Relationship Id="rId49" Type="http://schemas.openxmlformats.org/officeDocument/2006/relationships/image" Target="../media/image57.svg"/><Relationship Id="rId10" Type="http://schemas.openxmlformats.org/officeDocument/2006/relationships/image" Target="../media/image21.png"/><Relationship Id="rId19" Type="http://schemas.openxmlformats.org/officeDocument/2006/relationships/image" Target="../media/image27.svg"/><Relationship Id="rId31" Type="http://schemas.openxmlformats.org/officeDocument/2006/relationships/image" Target="../media/image39.svg"/><Relationship Id="rId44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17.svg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image" Target="../media/image35.svg"/><Relationship Id="rId30" Type="http://schemas.openxmlformats.org/officeDocument/2006/relationships/image" Target="../media/image31.png"/><Relationship Id="rId35" Type="http://schemas.openxmlformats.org/officeDocument/2006/relationships/image" Target="../media/image43.svg"/><Relationship Id="rId43" Type="http://schemas.openxmlformats.org/officeDocument/2006/relationships/image" Target="../media/image51.svg"/><Relationship Id="rId48" Type="http://schemas.openxmlformats.org/officeDocument/2006/relationships/image" Target="../media/image40.png"/><Relationship Id="rId8" Type="http://schemas.openxmlformats.org/officeDocument/2006/relationships/image" Target="../media/image20.png"/><Relationship Id="rId51" Type="http://schemas.openxmlformats.org/officeDocument/2006/relationships/image" Target="../media/image59.svg"/><Relationship Id="rId3" Type="http://schemas.openxmlformats.org/officeDocument/2006/relationships/image" Target="../media/image11.svg"/><Relationship Id="rId12" Type="http://schemas.openxmlformats.org/officeDocument/2006/relationships/image" Target="../media/image22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33" Type="http://schemas.openxmlformats.org/officeDocument/2006/relationships/image" Target="../media/image41.svg"/><Relationship Id="rId38" Type="http://schemas.openxmlformats.org/officeDocument/2006/relationships/image" Target="../media/image35.png"/><Relationship Id="rId46" Type="http://schemas.openxmlformats.org/officeDocument/2006/relationships/image" Target="../media/image39.png"/><Relationship Id="rId20" Type="http://schemas.openxmlformats.org/officeDocument/2006/relationships/image" Target="../media/image26.png"/><Relationship Id="rId41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83803" y="2717800"/>
            <a:ext cx="14920395" cy="373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9"/>
              </a:lnSpc>
            </a:pPr>
            <a:r>
              <a:rPr lang="en-US" sz="12799" b="1" spc="-12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以Qt 實作結合圖像識別之互動系統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486752" y="7234596"/>
            <a:ext cx="9314496" cy="2023704"/>
            <a:chOff x="0" y="0"/>
            <a:chExt cx="12419328" cy="2698271"/>
          </a:xfrm>
        </p:grpSpPr>
        <p:sp>
          <p:nvSpPr>
            <p:cNvPr id="5" name="TextBox 5"/>
            <p:cNvSpPr txBox="1"/>
            <p:nvPr/>
          </p:nvSpPr>
          <p:spPr>
            <a:xfrm>
              <a:off x="0" y="1042191"/>
              <a:ext cx="12419328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組長:50915109 莊捷森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組員:50915133 陳有臨、50915110 陳霑汶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5841929" y="50800"/>
              <a:ext cx="735470" cy="0"/>
            </a:xfrm>
            <a:prstGeom prst="line">
              <a:avLst/>
            </a:prstGeom>
            <a:ln w="1016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12495" y="1356963"/>
            <a:ext cx="1187727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zh-TW" altLang="en-US" sz="7200" b="1" dirty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模型推理過程與 和</a:t>
            </a:r>
            <a:r>
              <a:rPr lang="en-US" altLang="zh-TW" sz="7200" b="1" dirty="0" err="1" smtClean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Qt</a:t>
            </a:r>
            <a:r>
              <a:rPr lang="en-US" altLang="zh-TW" sz="7200" b="1" dirty="0" smtClean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zh-TW" altLang="en-US" sz="7200" b="1" dirty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的</a:t>
            </a:r>
            <a:r>
              <a:rPr lang="zh-TW" altLang="en-US" sz="7200" b="1" dirty="0" smtClean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交互</a:t>
            </a:r>
            <a:endParaRPr lang="en-US" altLang="zh-TW" sz="7200" b="1" dirty="0">
              <a:solidFill>
                <a:srgbClr val="E1C33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753600" y="3268950"/>
            <a:ext cx="7907654" cy="1141165"/>
            <a:chOff x="0" y="-38100"/>
            <a:chExt cx="12054299" cy="1521552"/>
          </a:xfrm>
        </p:grpSpPr>
        <p:sp>
          <p:nvSpPr>
            <p:cNvPr id="6" name="TextBox 6"/>
            <p:cNvSpPr txBox="1"/>
            <p:nvPr/>
          </p:nvSpPr>
          <p:spPr>
            <a:xfrm>
              <a:off x="0" y="936550"/>
              <a:ext cx="12054299" cy="54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監測到有圖片存儲於指定資料夾。</a:t>
              </a:r>
              <a:endPara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05429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b="1" spc="-29" dirty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Input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53600" y="6111358"/>
            <a:ext cx="7907654" cy="1584326"/>
            <a:chOff x="0" y="-47625"/>
            <a:chExt cx="12054299" cy="2112432"/>
          </a:xfrm>
        </p:grpSpPr>
        <p:sp>
          <p:nvSpPr>
            <p:cNvPr id="9" name="TextBox 9"/>
            <p:cNvSpPr txBox="1"/>
            <p:nvPr/>
          </p:nvSpPr>
          <p:spPr>
            <a:xfrm>
              <a:off x="0" y="936550"/>
              <a:ext cx="12054299" cy="1128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返回分類結果（類別名稱）與信心分數（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Confidence Score）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根據預測結果和文件名稱比較生成 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yes/no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判定。</a:t>
              </a:r>
              <a:endPara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05429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altLang="zh-TW" sz="3000" b="1" spc="-30" dirty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Output</a:t>
              </a:r>
              <a:endParaRPr lang="en-US" sz="3000" b="1" spc="-30" dirty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691449" y="3430367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691449" y="6314011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8"/>
          <p:cNvGrpSpPr/>
          <p:nvPr/>
        </p:nvGrpSpPr>
        <p:grpSpPr>
          <a:xfrm>
            <a:off x="9753600" y="4686582"/>
            <a:ext cx="7907654" cy="1148309"/>
            <a:chOff x="0" y="-47625"/>
            <a:chExt cx="12054299" cy="1531077"/>
          </a:xfrm>
        </p:grpSpPr>
        <p:sp>
          <p:nvSpPr>
            <p:cNvPr id="14" name="TextBox 9"/>
            <p:cNvSpPr txBox="1"/>
            <p:nvPr/>
          </p:nvSpPr>
          <p:spPr>
            <a:xfrm>
              <a:off x="0" y="936550"/>
              <a:ext cx="12054299" cy="54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將圖片縮放、正規化，調整為模型可接受的格式。</a:t>
              </a:r>
              <a:endPara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5" name="TextBox 10"/>
            <p:cNvSpPr txBox="1"/>
            <p:nvPr/>
          </p:nvSpPr>
          <p:spPr>
            <a:xfrm>
              <a:off x="0" y="-47625"/>
              <a:ext cx="1205429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altLang="zh-TW" sz="3000" b="1" spc="-30" dirty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Pre-processing</a:t>
              </a:r>
              <a:endParaRPr lang="en-US" sz="3000" b="1" spc="-30" dirty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sp>
        <p:nvSpPr>
          <p:cNvPr id="16" name="AutoShape 12"/>
          <p:cNvSpPr/>
          <p:nvPr/>
        </p:nvSpPr>
        <p:spPr>
          <a:xfrm>
            <a:off x="8691449" y="4889235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95" y="3235776"/>
            <a:ext cx="5257800" cy="61137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98190" y="3086100"/>
            <a:ext cx="5482440" cy="9843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99185" y="8126219"/>
            <a:ext cx="5481445" cy="13729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1078849" y="3317006"/>
            <a:ext cx="735146" cy="5225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1173125" y="8551431"/>
            <a:ext cx="735146" cy="5225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 descr="https://cdn.discordapp.com/attachments/919970147857481730/1325679669038678087/image.png?ex=677caae7&amp;is=677b5967&amp;hm=db4a6586d1ca87c68aed03f3c24c9ec5d603643d41928c1c0068cf293d61b7d5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7810500"/>
            <a:ext cx="9479709" cy="20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81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discordapp.com/attachments/919970147857481730/1325679669038678087/image.png?ex=677caae7&amp;is=677b5967&amp;hm=db4a6586d1ca87c68aed03f3c24c9ec5d603643d41928c1c0068cf293d61b7d5&amp;=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" t="15118" b="65985"/>
          <a:stretch/>
        </p:blipFill>
        <p:spPr bwMode="auto">
          <a:xfrm>
            <a:off x="152400" y="6362700"/>
            <a:ext cx="17740218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向右箭號 20"/>
          <p:cNvSpPr/>
          <p:nvPr/>
        </p:nvSpPr>
        <p:spPr>
          <a:xfrm rot="5400000">
            <a:off x="2103490" y="5402210"/>
            <a:ext cx="735146" cy="5225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5400000">
            <a:off x="7361291" y="5373875"/>
            <a:ext cx="735146" cy="5225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5400000">
            <a:off x="12529173" y="5345538"/>
            <a:ext cx="735146" cy="5225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 rot="5400000">
            <a:off x="16200491" y="5317201"/>
            <a:ext cx="735146" cy="5225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TextBox 3"/>
          <p:cNvSpPr txBox="1"/>
          <p:nvPr/>
        </p:nvSpPr>
        <p:spPr>
          <a:xfrm>
            <a:off x="1493710" y="3833220"/>
            <a:ext cx="1954705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zh-TW" altLang="en-US" sz="7200" b="1" dirty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題目</a:t>
            </a:r>
            <a:endParaRPr lang="en-US" altLang="zh-TW" sz="7200" b="1" dirty="0">
              <a:solidFill>
                <a:srgbClr val="E1C33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5890356" y="3833220"/>
            <a:ext cx="367701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zh-TW" altLang="en-US" sz="7200" b="1" dirty="0" smtClean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辨識類別</a:t>
            </a:r>
            <a:endParaRPr lang="en-US" altLang="zh-TW" sz="7200" b="1" dirty="0">
              <a:solidFill>
                <a:srgbClr val="E1C33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30" name="TextBox 3"/>
          <p:cNvSpPr txBox="1"/>
          <p:nvPr/>
        </p:nvSpPr>
        <p:spPr>
          <a:xfrm>
            <a:off x="11099414" y="3804711"/>
            <a:ext cx="359466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Confidence Score</a:t>
            </a:r>
          </a:p>
        </p:txBody>
      </p:sp>
      <p:sp>
        <p:nvSpPr>
          <p:cNvPr id="31" name="TextBox 3"/>
          <p:cNvSpPr txBox="1"/>
          <p:nvPr/>
        </p:nvSpPr>
        <p:spPr>
          <a:xfrm>
            <a:off x="15590711" y="3833220"/>
            <a:ext cx="1954705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zh-TW" altLang="en-US" sz="7200" b="1" dirty="0" smtClean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結果</a:t>
            </a:r>
            <a:endParaRPr lang="en-US" altLang="zh-TW" sz="7200" b="1" dirty="0">
              <a:solidFill>
                <a:srgbClr val="E1C33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</p:spTree>
    <p:extLst>
      <p:ext uri="{BB962C8B-B14F-4D97-AF65-F5344CB8AC3E}">
        <p14:creationId xmlns:p14="http://schemas.microsoft.com/office/powerpoint/2010/main" val="381491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52393" y="5524500"/>
            <a:ext cx="9583213" cy="163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altLang="zh-TW" sz="23900" b="1" dirty="0" smtClean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Q&amp;A</a:t>
            </a:r>
            <a:endParaRPr lang="en-US" sz="23900" b="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24000" y="4991100"/>
            <a:ext cx="15621000" cy="1216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altLang="zh-TW" sz="11500" b="1" dirty="0" smtClean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Thanks </a:t>
            </a:r>
            <a:r>
              <a:rPr lang="en-US" altLang="zh-TW" sz="115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for </a:t>
            </a:r>
            <a:r>
              <a:rPr lang="en-US" altLang="zh-TW" sz="11500" b="1" dirty="0" smtClean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listening</a:t>
            </a:r>
            <a:endParaRPr lang="en-US" sz="11500" b="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</p:spTree>
    <p:extLst>
      <p:ext uri="{BB962C8B-B14F-4D97-AF65-F5344CB8AC3E}">
        <p14:creationId xmlns:p14="http://schemas.microsoft.com/office/powerpoint/2010/main" val="15861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62241"/>
            <a:ext cx="15160735" cy="1818439"/>
            <a:chOff x="0" y="-76200"/>
            <a:chExt cx="20214314" cy="2424586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20214314" cy="151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zh-TW" altLang="en-US" sz="7200" b="1" dirty="0">
                  <a:solidFill>
                    <a:srgbClr val="E1C33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模型推理過程</a:t>
              </a:r>
              <a:endParaRPr lang="en-US" sz="7200" b="1" dirty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04704"/>
              <a:ext cx="18407557" cy="643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8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48600" y="4498181"/>
            <a:ext cx="10210800" cy="410177"/>
            <a:chOff x="0" y="-47625"/>
            <a:chExt cx="20214314" cy="546902"/>
          </a:xfrm>
        </p:grpSpPr>
        <p:sp>
          <p:nvSpPr>
            <p:cNvPr id="6" name="TextBox 6"/>
            <p:cNvSpPr txBox="1"/>
            <p:nvPr/>
          </p:nvSpPr>
          <p:spPr>
            <a:xfrm>
              <a:off x="6406503" y="-47625"/>
              <a:ext cx="13807811" cy="54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監測到有</a:t>
              </a:r>
              <a:r>
                <a:rPr lang="zh-TW" alt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圖片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存儲於指定資料夾。</a:t>
              </a:r>
              <a:endParaRPr 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0405"/>
              <a:ext cx="3633621" cy="510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Input</a:t>
              </a:r>
              <a:endParaRPr lang="en-US" sz="22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4652328" y="187851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848598" y="6022866"/>
            <a:ext cx="10210801" cy="410460"/>
            <a:chOff x="-2" y="-47625"/>
            <a:chExt cx="20214316" cy="547279"/>
          </a:xfrm>
        </p:grpSpPr>
        <p:sp>
          <p:nvSpPr>
            <p:cNvPr id="10" name="TextBox 10"/>
            <p:cNvSpPr txBox="1"/>
            <p:nvPr/>
          </p:nvSpPr>
          <p:spPr>
            <a:xfrm>
              <a:off x="6406503" y="-47625"/>
              <a:ext cx="13807811" cy="54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將圖片縮放、正規化，調整為模型可接受的格式。</a:t>
              </a:r>
              <a:endParaRPr 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" y="-30405"/>
              <a:ext cx="4652329" cy="5300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Pre-processing</a:t>
              </a:r>
              <a:endParaRPr lang="en-US" sz="22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4652328" y="187851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7848600" y="7547551"/>
            <a:ext cx="10210800" cy="846194"/>
            <a:chOff x="0" y="-47625"/>
            <a:chExt cx="20214314" cy="1128257"/>
          </a:xfrm>
        </p:grpSpPr>
        <p:sp>
          <p:nvSpPr>
            <p:cNvPr id="14" name="TextBox 14"/>
            <p:cNvSpPr txBox="1"/>
            <p:nvPr/>
          </p:nvSpPr>
          <p:spPr>
            <a:xfrm>
              <a:off x="6406503" y="-47625"/>
              <a:ext cx="13807811" cy="1128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返回分類結果（類別名稱）與信心分數（</a:t>
              </a:r>
              <a:r>
                <a:rPr 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Confidence Score</a:t>
              </a:r>
              <a:r>
                <a:rPr 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）</a:t>
              </a:r>
              <a:r>
                <a:rPr lang="zh-TW" alt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根據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預測結果和文件名稱比較生成 </a:t>
              </a:r>
              <a:r>
                <a:rPr 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yes/no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判定。</a:t>
              </a:r>
              <a:endParaRPr 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0405"/>
              <a:ext cx="3633622" cy="5300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Output</a:t>
              </a:r>
              <a:endParaRPr lang="en-US" sz="22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4652328" y="187851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40626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85305" y="1772503"/>
            <a:ext cx="7454800" cy="8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This service is offered worldwide, widening our reach and market.</a:t>
            </a:r>
          </a:p>
        </p:txBody>
      </p:sp>
      <p:sp>
        <p:nvSpPr>
          <p:cNvPr id="3" name="AutoShape 3"/>
          <p:cNvSpPr/>
          <p:nvPr/>
        </p:nvSpPr>
        <p:spPr>
          <a:xfrm>
            <a:off x="7142466" y="2174881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9185305" y="3843026"/>
            <a:ext cx="7454800" cy="8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Not just a notes sharing app, but a lesson sharing app for teachers too.</a:t>
            </a:r>
          </a:p>
        </p:txBody>
      </p:sp>
      <p:sp>
        <p:nvSpPr>
          <p:cNvPr id="5" name="AutoShape 5"/>
          <p:cNvSpPr/>
          <p:nvPr/>
        </p:nvSpPr>
        <p:spPr>
          <a:xfrm>
            <a:off x="7142466" y="4245404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185305" y="5913549"/>
            <a:ext cx="7454800" cy="8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Our management has experience in the educational sector.</a:t>
            </a:r>
          </a:p>
        </p:txBody>
      </p:sp>
      <p:sp>
        <p:nvSpPr>
          <p:cNvPr id="7" name="AutoShape 7"/>
          <p:cNvSpPr/>
          <p:nvPr/>
        </p:nvSpPr>
        <p:spPr>
          <a:xfrm>
            <a:off x="7142466" y="6315928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185444" y="7984073"/>
            <a:ext cx="7454800" cy="8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We heavily believe in the power of education, and that is our driving force.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7755" y="1947845"/>
            <a:ext cx="4409955" cy="49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spc="-29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Large scale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7755" y="4018368"/>
            <a:ext cx="4409955" cy="49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spc="-29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Different approach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7755" y="6088891"/>
            <a:ext cx="4409955" cy="49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spc="-29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Experience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7755" y="8159415"/>
            <a:ext cx="4409955" cy="49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spc="-29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Values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142466" y="8386451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10304"/>
            <a:ext cx="11993218" cy="2393962"/>
            <a:chOff x="0" y="0"/>
            <a:chExt cx="15990957" cy="3191949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15990957" cy="1529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E1C33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Solutions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3181"/>
              <a:ext cx="14215679" cy="1288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Technologically and socially, online learning can be very limiting. But technological advances also give us the possibility to break borders.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800196"/>
            <a:ext cx="4775345" cy="2476500"/>
            <a:chOff x="0" y="0"/>
            <a:chExt cx="6367126" cy="3302000"/>
          </a:xfrm>
        </p:grpSpPr>
        <p:sp>
          <p:nvSpPr>
            <p:cNvPr id="6" name="TextBox 6"/>
            <p:cNvSpPr txBox="1"/>
            <p:nvPr/>
          </p:nvSpPr>
          <p:spPr>
            <a:xfrm>
              <a:off x="0" y="1121127"/>
              <a:ext cx="6367126" cy="654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spc="-3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Shared spaces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06766"/>
              <a:ext cx="6367126" cy="1095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library where you can share notes and resources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0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6756328" y="5800196"/>
            <a:ext cx="4775345" cy="2476500"/>
            <a:chOff x="0" y="0"/>
            <a:chExt cx="6367126" cy="33020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37445"/>
              <a:ext cx="6367126" cy="654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spc="-3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Online lesson database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06766"/>
              <a:ext cx="6367126" cy="1095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place where teachers can share lesson plans and recorded sessions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0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483955" y="5800196"/>
            <a:ext cx="4775345" cy="2476500"/>
            <a:chOff x="0" y="0"/>
            <a:chExt cx="6367126" cy="330200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142052"/>
              <a:ext cx="6367126" cy="654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spc="-3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Closed forums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06766"/>
              <a:ext cx="6367126" cy="1095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Online "classrooms" where students can meet and discuss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0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7145664"/>
            <a:ext cx="16048705" cy="0"/>
          </a:xfrm>
          <a:prstGeom prst="line">
            <a:avLst/>
          </a:prstGeom>
          <a:ln w="19050" cap="rnd">
            <a:solidFill>
              <a:srgbClr val="1B1B1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 rot="-5400000">
            <a:off x="4235828" y="7145664"/>
            <a:ext cx="1482970" cy="0"/>
          </a:xfrm>
          <a:prstGeom prst="line">
            <a:avLst/>
          </a:prstGeom>
          <a:ln w="19050" cap="flat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8596905" y="7145664"/>
            <a:ext cx="1482970" cy="0"/>
          </a:xfrm>
          <a:prstGeom prst="line">
            <a:avLst/>
          </a:prstGeom>
          <a:ln w="19050" cap="flat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12957982" y="7145664"/>
            <a:ext cx="1482970" cy="0"/>
          </a:xfrm>
          <a:prstGeom prst="line">
            <a:avLst/>
          </a:prstGeom>
          <a:ln w="19050" cap="flat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2522445"/>
            <a:ext cx="13305472" cy="2621055"/>
            <a:chOff x="0" y="0"/>
            <a:chExt cx="17740630" cy="3494741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7740630" cy="1537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Where We Started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05973"/>
              <a:ext cx="16498141" cy="1288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dorm room idea turned start-up, the very first ScoutNotes was started as an on-campus app.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47680" y="7516196"/>
            <a:ext cx="3498188" cy="3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PRE-SEED FUNDING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102677"/>
            <a:ext cx="349818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2017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08757" y="7516196"/>
            <a:ext cx="3498188" cy="3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SEED FUNDING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08757" y="6102677"/>
            <a:ext cx="349818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2019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69834" y="7516196"/>
            <a:ext cx="3498188" cy="3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SERIES A FUNDING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69834" y="6102677"/>
            <a:ext cx="349818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2021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30911" y="7516196"/>
            <a:ext cx="3498188" cy="3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NEXT STEPS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947007" cy="10287000"/>
          </a:xfrm>
          <a:custGeom>
            <a:avLst/>
            <a:gdLst/>
            <a:ahLst/>
            <a:cxnLst/>
            <a:rect l="l" t="t" r="r" b="b"/>
            <a:pathLst>
              <a:path w="4947007" h="10287000">
                <a:moveTo>
                  <a:pt x="0" y="0"/>
                </a:moveTo>
                <a:lnTo>
                  <a:pt x="4947007" y="0"/>
                </a:lnTo>
                <a:lnTo>
                  <a:pt x="4947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01" r="-1940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914982" y="1274233"/>
            <a:ext cx="10344318" cy="7984067"/>
            <a:chOff x="0" y="0"/>
            <a:chExt cx="13792424" cy="10645422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3792424" cy="1529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Why Now?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03471"/>
              <a:ext cx="13792424" cy="653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The way of the future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81566"/>
              <a:ext cx="13792424" cy="1095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Virtual learning saves resources and time for everyone. Eventually, physical classes will be phased out.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674893"/>
              <a:ext cx="13792424" cy="653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Technologically-ready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52988"/>
              <a:ext cx="13792424" cy="1095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Most students and teachers today have the technology at home to keep up with the demands of virtual learning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672093"/>
              <a:ext cx="13792424" cy="653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Preparing for "emergencies"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50188"/>
              <a:ext cx="13792424" cy="1095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This pandemic has shown us that nothing is stagnant, and we have to be prepared for changes in the blink of an eye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556" y="3023173"/>
            <a:ext cx="19534752" cy="738836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756070" y="1385299"/>
            <a:ext cx="10775860" cy="1742339"/>
            <a:chOff x="0" y="0"/>
            <a:chExt cx="14367813" cy="2323119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14367813" cy="1537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39"/>
                </a:lnSpc>
              </a:pPr>
              <a:r>
                <a:rPr lang="en-US" sz="7199" b="1">
                  <a:solidFill>
                    <a:srgbClr val="E1C33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Traction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45453" y="1697574"/>
              <a:ext cx="13276906" cy="625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An increase in demand for online learning resources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95930" y="1612608"/>
            <a:ext cx="11057965" cy="113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zh-TW" altLang="en-US" sz="7200" b="1" dirty="0" smtClean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開發背景與目標</a:t>
            </a:r>
            <a:endParaRPr lang="en-US" sz="7200" b="1" dirty="0">
              <a:solidFill>
                <a:srgbClr val="E1C33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220200" y="4229100"/>
            <a:ext cx="7907654" cy="1603022"/>
            <a:chOff x="0" y="-38100"/>
            <a:chExt cx="12054299" cy="2137361"/>
          </a:xfrm>
        </p:grpSpPr>
        <p:sp>
          <p:nvSpPr>
            <p:cNvPr id="6" name="TextBox 6"/>
            <p:cNvSpPr txBox="1"/>
            <p:nvPr/>
          </p:nvSpPr>
          <p:spPr>
            <a:xfrm>
              <a:off x="0" y="936550"/>
              <a:ext cx="12054299" cy="1162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由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Google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開發的一款線上遊戲，玩法是由玩家按所給題目繪出圖形，同時由人工神經網</a:t>
              </a:r>
              <a:r>
                <a:rPr lang="zh-TW" alt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絡來猜測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圖形所代表的內容，猜中即為成功。</a:t>
              </a:r>
              <a:endParaRPr 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05429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zh-TW" altLang="en-US" sz="2999" b="1" spc="-29" dirty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靈感來源於 </a:t>
              </a:r>
              <a:r>
                <a:rPr lang="en-US" sz="2999" b="1" spc="-29" dirty="0" smtClean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Quick</a:t>
              </a:r>
              <a:r>
                <a:rPr lang="en-US" sz="2999" b="1" spc="-29" dirty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, Draw!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20200" y="6988214"/>
            <a:ext cx="7907654" cy="1584326"/>
            <a:chOff x="0" y="-47625"/>
            <a:chExt cx="12054299" cy="2112434"/>
          </a:xfrm>
        </p:grpSpPr>
        <p:sp>
          <p:nvSpPr>
            <p:cNvPr id="9" name="TextBox 9"/>
            <p:cNvSpPr txBox="1"/>
            <p:nvPr/>
          </p:nvSpPr>
          <p:spPr>
            <a:xfrm>
              <a:off x="0" y="936551"/>
              <a:ext cx="12054299" cy="1128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利用 </a:t>
              </a:r>
              <a:r>
                <a:rPr lang="en-US" altLang="zh-TW" sz="2400" dirty="0" err="1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Qt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zh-TW" alt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，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實現一個結合畫布繪製與 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AI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圖像分類的桌面應用程式。</a:t>
              </a:r>
              <a:endParaRPr 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05429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zh-TW" altLang="en-US" sz="3000" b="1" spc="-30" dirty="0" smtClean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開發目標</a:t>
              </a:r>
              <a:endParaRPr lang="en-US" sz="3000" b="1" spc="-30" dirty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158049" y="4390517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158049" y="7190867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500" y="4277045"/>
            <a:ext cx="6096000" cy="4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95930" y="1669758"/>
            <a:ext cx="11057965" cy="1856527"/>
            <a:chOff x="0" y="0"/>
            <a:chExt cx="14743953" cy="2475369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14743953" cy="1513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E1C33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Our Audience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9824"/>
              <a:ext cx="14743953" cy="625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Both learners and educators alike will benefit from ScoutNotes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51346" y="4708145"/>
            <a:ext cx="9040724" cy="1523839"/>
            <a:chOff x="0" y="0"/>
            <a:chExt cx="12054299" cy="2031785"/>
          </a:xfrm>
        </p:grpSpPr>
        <p:sp>
          <p:nvSpPr>
            <p:cNvPr id="6" name="TextBox 6"/>
            <p:cNvSpPr txBox="1"/>
            <p:nvPr/>
          </p:nvSpPr>
          <p:spPr>
            <a:xfrm>
              <a:off x="0" y="936551"/>
              <a:ext cx="12054299" cy="1095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ScoutNotes gives them an opportunity to connect with other learners in similar classes worldwide.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054299" cy="643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1" spc="-29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High school and university students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51346" y="7093403"/>
            <a:ext cx="9040724" cy="1523839"/>
            <a:chOff x="0" y="0"/>
            <a:chExt cx="12054299" cy="2031785"/>
          </a:xfrm>
        </p:grpSpPr>
        <p:sp>
          <p:nvSpPr>
            <p:cNvPr id="9" name="TextBox 9"/>
            <p:cNvSpPr txBox="1"/>
            <p:nvPr/>
          </p:nvSpPr>
          <p:spPr>
            <a:xfrm>
              <a:off x="0" y="936551"/>
              <a:ext cx="12054299" cy="1095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ScoutNotes can help them reach out to their own students, and to students and other educators from outside their classroom.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054299" cy="653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spc="-3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Teachers and professors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5889195" y="4840987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5889195" y="7260337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38742" y="2736392"/>
            <a:ext cx="9210516" cy="117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Market Size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61980" y="5142685"/>
            <a:ext cx="4840680" cy="2322199"/>
            <a:chOff x="0" y="0"/>
            <a:chExt cx="6454239" cy="3096265"/>
          </a:xfrm>
        </p:grpSpPr>
        <p:sp>
          <p:nvSpPr>
            <p:cNvPr id="4" name="TextBox 4"/>
            <p:cNvSpPr txBox="1"/>
            <p:nvPr/>
          </p:nvSpPr>
          <p:spPr>
            <a:xfrm>
              <a:off x="0" y="-161925"/>
              <a:ext cx="6454239" cy="117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1.9 Billion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15146"/>
              <a:ext cx="6454239" cy="481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Total Available Market 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2859385" y="1560441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723660" y="5142685"/>
            <a:ext cx="4840680" cy="2322199"/>
            <a:chOff x="0" y="0"/>
            <a:chExt cx="6454239" cy="3096265"/>
          </a:xfrm>
        </p:grpSpPr>
        <p:sp>
          <p:nvSpPr>
            <p:cNvPr id="8" name="TextBox 8"/>
            <p:cNvSpPr txBox="1"/>
            <p:nvPr/>
          </p:nvSpPr>
          <p:spPr>
            <a:xfrm>
              <a:off x="0" y="-161925"/>
              <a:ext cx="6454239" cy="117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53 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15146"/>
              <a:ext cx="6454239" cy="481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Serviceable Available Market 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2859385" y="1560441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2185340" y="5142685"/>
            <a:ext cx="4840680" cy="2322199"/>
            <a:chOff x="0" y="0"/>
            <a:chExt cx="6454239" cy="309626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61925"/>
              <a:ext cx="6454239" cy="117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10 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15146"/>
              <a:ext cx="6454239" cy="481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Market Share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2859385" y="1560441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90848"/>
            <a:ext cx="6864456" cy="4305304"/>
            <a:chOff x="0" y="0"/>
            <a:chExt cx="9152608" cy="5740405"/>
          </a:xfrm>
        </p:grpSpPr>
        <p:sp>
          <p:nvSpPr>
            <p:cNvPr id="3" name="TextBox 3"/>
            <p:cNvSpPr txBox="1"/>
            <p:nvPr/>
          </p:nvSpPr>
          <p:spPr>
            <a:xfrm>
              <a:off x="1568068" y="2428965"/>
              <a:ext cx="6814915" cy="61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Studypub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68068" y="3798736"/>
              <a:ext cx="6814915" cy="61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Etherlearning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68068" y="5121580"/>
              <a:ext cx="6814915" cy="61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V-Studies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61925"/>
              <a:ext cx="9152608" cy="1175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Indirect Competitors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766953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4087860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5408767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394844" y="2990848"/>
            <a:ext cx="6864456" cy="4305304"/>
            <a:chOff x="0" y="0"/>
            <a:chExt cx="9152608" cy="5740405"/>
          </a:xfrm>
        </p:grpSpPr>
        <p:sp>
          <p:nvSpPr>
            <p:cNvPr id="11" name="TextBox 11"/>
            <p:cNvSpPr txBox="1"/>
            <p:nvPr/>
          </p:nvSpPr>
          <p:spPr>
            <a:xfrm>
              <a:off x="1568068" y="2428965"/>
              <a:ext cx="6814915" cy="61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Scientor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68068" y="3798736"/>
              <a:ext cx="6814915" cy="61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Cheat Sheet Study Co.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68068" y="5121580"/>
              <a:ext cx="6814915" cy="61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Learned Minds Hub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61925"/>
              <a:ext cx="9152608" cy="1175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Direct Competitors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2766953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4087860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5408767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8" name="AutoShape 18"/>
          <p:cNvSpPr/>
          <p:nvPr/>
        </p:nvSpPr>
        <p:spPr>
          <a:xfrm rot="-5400000">
            <a:off x="3713990" y="5410960"/>
            <a:ext cx="10840970" cy="0"/>
          </a:xfrm>
          <a:prstGeom prst="line">
            <a:avLst/>
          </a:prstGeom>
          <a:ln w="19050" cap="flat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15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208867"/>
            <a:ext cx="18288000" cy="7078133"/>
          </a:xfrm>
          <a:custGeom>
            <a:avLst/>
            <a:gdLst/>
            <a:ahLst/>
            <a:cxnLst/>
            <a:rect l="l" t="t" r="r" b="b"/>
            <a:pathLst>
              <a:path w="18288000" h="7078133">
                <a:moveTo>
                  <a:pt x="0" y="0"/>
                </a:moveTo>
                <a:lnTo>
                  <a:pt x="18288000" y="0"/>
                </a:lnTo>
                <a:lnTo>
                  <a:pt x="18288000" y="7078133"/>
                </a:lnTo>
                <a:lnTo>
                  <a:pt x="0" y="7078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124" b="-3612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16242" y="952500"/>
            <a:ext cx="14055517" cy="116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Competitive Advantages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85305" y="1772503"/>
            <a:ext cx="7454800" cy="8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This service is offered worldwide, widening our reach and market.</a:t>
            </a:r>
          </a:p>
        </p:txBody>
      </p:sp>
      <p:sp>
        <p:nvSpPr>
          <p:cNvPr id="3" name="AutoShape 3"/>
          <p:cNvSpPr/>
          <p:nvPr/>
        </p:nvSpPr>
        <p:spPr>
          <a:xfrm>
            <a:off x="7142466" y="2174881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9185305" y="3843026"/>
            <a:ext cx="7454800" cy="8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Not just a notes sharing app, but a lesson sharing app for teachers too.</a:t>
            </a:r>
          </a:p>
        </p:txBody>
      </p:sp>
      <p:sp>
        <p:nvSpPr>
          <p:cNvPr id="5" name="AutoShape 5"/>
          <p:cNvSpPr/>
          <p:nvPr/>
        </p:nvSpPr>
        <p:spPr>
          <a:xfrm>
            <a:off x="7142466" y="4245404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185305" y="5913549"/>
            <a:ext cx="7454800" cy="8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Our management has experience in the educational sector.</a:t>
            </a:r>
          </a:p>
        </p:txBody>
      </p:sp>
      <p:sp>
        <p:nvSpPr>
          <p:cNvPr id="7" name="AutoShape 7"/>
          <p:cNvSpPr/>
          <p:nvPr/>
        </p:nvSpPr>
        <p:spPr>
          <a:xfrm>
            <a:off x="7142466" y="6315928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185444" y="7984073"/>
            <a:ext cx="7454800" cy="8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We heavily believe in the power of education, and that is our driving force.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7755" y="1947845"/>
            <a:ext cx="4409955" cy="49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spc="-29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Large scale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7755" y="4018368"/>
            <a:ext cx="4409955" cy="49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spc="-29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Different approach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7755" y="6088891"/>
            <a:ext cx="4409955" cy="49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spc="-29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Experience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7755" y="8159415"/>
            <a:ext cx="4409955" cy="49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spc="-29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Values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142466" y="8386451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3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8920" y="952500"/>
            <a:ext cx="11003686" cy="115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7199" b="1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Competitor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06102" y="6263124"/>
            <a:ext cx="4144406" cy="208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Our service will be 100% free for students and teachers. The cost will be paid by membership plans through schools. 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5289588"/>
            <a:ext cx="16230600" cy="0"/>
          </a:xfrm>
          <a:prstGeom prst="line">
            <a:avLst/>
          </a:prstGeom>
          <a:ln w="19050" cap="rnd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06102" y="4025486"/>
            <a:ext cx="4144406" cy="95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-3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Free for students and educators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90888" y="6263124"/>
            <a:ext cx="4306224" cy="208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To make education accessible, we will open up our market. Students and teachers can connect to others who are in the same classes and fields.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90888" y="4252523"/>
            <a:ext cx="4306224" cy="50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-3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Larger market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91258" y="6263124"/>
            <a:ext cx="4213757" cy="208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We aim to be a virtual library. Our database can be used to store lectures and resources that are accessible to others in the same area of study.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91258" y="4025486"/>
            <a:ext cx="4213757" cy="95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-3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More than note </a:t>
            </a:r>
          </a:p>
          <a:p>
            <a:pPr algn="l">
              <a:lnSpc>
                <a:spcPts val="3600"/>
              </a:lnSpc>
            </a:pPr>
            <a:r>
              <a:rPr lang="en-US" sz="3000" b="1" spc="-3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Sharing</a:t>
            </a:r>
          </a:p>
        </p:txBody>
      </p:sp>
      <p:sp>
        <p:nvSpPr>
          <p:cNvPr id="10" name="AutoShape 10"/>
          <p:cNvSpPr/>
          <p:nvPr/>
        </p:nvSpPr>
        <p:spPr>
          <a:xfrm rot="-5400000">
            <a:off x="3644014" y="6301224"/>
            <a:ext cx="5141810" cy="0"/>
          </a:xfrm>
          <a:prstGeom prst="line">
            <a:avLst/>
          </a:prstGeom>
          <a:ln w="19050" cap="flat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9502176" y="6301224"/>
            <a:ext cx="5141810" cy="0"/>
          </a:xfrm>
          <a:prstGeom prst="line">
            <a:avLst/>
          </a:prstGeom>
          <a:ln w="19050" cap="flat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28700" y="3730319"/>
            <a:ext cx="16230600" cy="0"/>
          </a:xfrm>
          <a:prstGeom prst="line">
            <a:avLst/>
          </a:prstGeom>
          <a:ln w="19050" cap="rnd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19391"/>
            <a:ext cx="15160735" cy="1747687"/>
            <a:chOff x="0" y="0"/>
            <a:chExt cx="20214314" cy="2330250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20214314" cy="1513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E1C33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The Business Model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04704"/>
              <a:ext cx="18407557" cy="625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These are our initial paid plans.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43500"/>
            <a:ext cx="15160735" cy="357976"/>
            <a:chOff x="0" y="0"/>
            <a:chExt cx="20214314" cy="477301"/>
          </a:xfrm>
        </p:grpSpPr>
        <p:sp>
          <p:nvSpPr>
            <p:cNvPr id="6" name="TextBox 6"/>
            <p:cNvSpPr txBox="1"/>
            <p:nvPr/>
          </p:nvSpPr>
          <p:spPr>
            <a:xfrm>
              <a:off x="6406503" y="-47625"/>
              <a:ext cx="13807811" cy="524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Up to one "classroom". Full access for 30 students and 2 teachers.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0405"/>
              <a:ext cx="3633622" cy="490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BASIC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4652328" y="187851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028700" y="6668185"/>
            <a:ext cx="15160735" cy="357976"/>
            <a:chOff x="0" y="0"/>
            <a:chExt cx="20214314" cy="477301"/>
          </a:xfrm>
        </p:grpSpPr>
        <p:sp>
          <p:nvSpPr>
            <p:cNvPr id="10" name="TextBox 10"/>
            <p:cNvSpPr txBox="1"/>
            <p:nvPr/>
          </p:nvSpPr>
          <p:spPr>
            <a:xfrm>
              <a:off x="6406503" y="-47625"/>
              <a:ext cx="13807811" cy="524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Up to one year level. Full access for 100 students and 10 teachers.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0405"/>
              <a:ext cx="3633622" cy="490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4652328" y="187851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8192870"/>
            <a:ext cx="15160735" cy="357976"/>
            <a:chOff x="0" y="0"/>
            <a:chExt cx="20214314" cy="477301"/>
          </a:xfrm>
        </p:grpSpPr>
        <p:sp>
          <p:nvSpPr>
            <p:cNvPr id="14" name="TextBox 14"/>
            <p:cNvSpPr txBox="1"/>
            <p:nvPr/>
          </p:nvSpPr>
          <p:spPr>
            <a:xfrm>
              <a:off x="6406503" y="-47625"/>
              <a:ext cx="13807811" cy="524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Full access to all students and teachers within one school.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0405"/>
              <a:ext cx="3633622" cy="490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UNLIMITED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4652328" y="187851"/>
              <a:ext cx="735470" cy="0"/>
            </a:xfrm>
            <a:prstGeom prst="line">
              <a:avLst/>
            </a:prstGeom>
            <a:ln w="101600" cap="flat">
              <a:solidFill>
                <a:srgbClr val="E1C337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04281" y="4187536"/>
            <a:ext cx="4096224" cy="2365679"/>
          </a:xfrm>
          <a:custGeom>
            <a:avLst/>
            <a:gdLst/>
            <a:ahLst/>
            <a:cxnLst/>
            <a:rect l="l" t="t" r="r" b="b"/>
            <a:pathLst>
              <a:path w="4096224" h="2365679">
                <a:moveTo>
                  <a:pt x="0" y="0"/>
                </a:moveTo>
                <a:lnTo>
                  <a:pt x="4096224" y="0"/>
                </a:lnTo>
                <a:lnTo>
                  <a:pt x="4096224" y="2365679"/>
                </a:lnTo>
                <a:lnTo>
                  <a:pt x="0" y="2365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17" b="-771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04281" y="7214233"/>
            <a:ext cx="3890860" cy="938032"/>
            <a:chOff x="0" y="0"/>
            <a:chExt cx="5187813" cy="1250709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5187813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CAHAYA DEWI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18600"/>
              <a:ext cx="5187813" cy="532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Chief Executive Officer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95888" y="7214233"/>
            <a:ext cx="3890860" cy="938032"/>
            <a:chOff x="0" y="0"/>
            <a:chExt cx="5187813" cy="1250709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187813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HARUMI KOBAYASHI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18600"/>
              <a:ext cx="5187813" cy="532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Chief of Operations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87495" y="7214233"/>
            <a:ext cx="3890860" cy="938032"/>
            <a:chOff x="0" y="0"/>
            <a:chExt cx="5187813" cy="125070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5187813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YANIS PETROS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18600"/>
              <a:ext cx="5187813" cy="532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Chief Product Officer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7095888" y="4187536"/>
            <a:ext cx="4096224" cy="2365679"/>
          </a:xfrm>
          <a:custGeom>
            <a:avLst/>
            <a:gdLst/>
            <a:ahLst/>
            <a:cxnLst/>
            <a:rect l="l" t="t" r="r" b="b"/>
            <a:pathLst>
              <a:path w="4096224" h="2365679">
                <a:moveTo>
                  <a:pt x="0" y="0"/>
                </a:moveTo>
                <a:lnTo>
                  <a:pt x="4096224" y="0"/>
                </a:lnTo>
                <a:lnTo>
                  <a:pt x="4096224" y="2365679"/>
                </a:lnTo>
                <a:lnTo>
                  <a:pt x="0" y="236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468" b="-8597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887495" y="4187536"/>
            <a:ext cx="4096224" cy="2365679"/>
          </a:xfrm>
          <a:custGeom>
            <a:avLst/>
            <a:gdLst/>
            <a:ahLst/>
            <a:cxnLst/>
            <a:rect l="l" t="t" r="r" b="b"/>
            <a:pathLst>
              <a:path w="4096224" h="2365679">
                <a:moveTo>
                  <a:pt x="0" y="0"/>
                </a:moveTo>
                <a:lnTo>
                  <a:pt x="4096224" y="0"/>
                </a:lnTo>
                <a:lnTo>
                  <a:pt x="4096224" y="2365679"/>
                </a:lnTo>
                <a:lnTo>
                  <a:pt x="0" y="2365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803" t="-105632" b="-12111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52393" y="2058535"/>
            <a:ext cx="9583213" cy="115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25839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7078488" y="6119915"/>
            <a:ext cx="8315120" cy="0"/>
          </a:xfrm>
          <a:prstGeom prst="line">
            <a:avLst/>
          </a:prstGeom>
          <a:ln w="19050" cap="rnd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1966461" y="1925023"/>
            <a:ext cx="4240718" cy="1073759"/>
            <a:chOff x="0" y="0"/>
            <a:chExt cx="5654291" cy="1431679"/>
          </a:xfrm>
        </p:grpSpPr>
        <p:sp>
          <p:nvSpPr>
            <p:cNvPr id="4" name="TextBox 4"/>
            <p:cNvSpPr txBox="1"/>
            <p:nvPr/>
          </p:nvSpPr>
          <p:spPr>
            <a:xfrm>
              <a:off x="0" y="782015"/>
              <a:ext cx="5654291" cy="649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spc="-3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Series B Funding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54291" cy="488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2025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66461" y="4419847"/>
            <a:ext cx="4240718" cy="1073759"/>
            <a:chOff x="0" y="0"/>
            <a:chExt cx="5654291" cy="1431679"/>
          </a:xfrm>
        </p:grpSpPr>
        <p:sp>
          <p:nvSpPr>
            <p:cNvPr id="7" name="TextBox 7"/>
            <p:cNvSpPr txBox="1"/>
            <p:nvPr/>
          </p:nvSpPr>
          <p:spPr>
            <a:xfrm>
              <a:off x="0" y="782015"/>
              <a:ext cx="5654291" cy="649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spc="-3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Series C Funding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654291" cy="488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2027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66461" y="6914671"/>
            <a:ext cx="4240718" cy="1073759"/>
            <a:chOff x="0" y="0"/>
            <a:chExt cx="5654291" cy="143167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82015"/>
              <a:ext cx="5654291" cy="649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spc="-3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Private Funding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654291" cy="488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2028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281318"/>
            <a:ext cx="7228561" cy="2232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Future Roadmap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699884"/>
            <a:ext cx="6582472" cy="147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We're looking to expand outside of North America and hit the Asian and European markets.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950722" y="1971880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0950722" y="4508894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950722" y="7003718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375" r="-3437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164691"/>
            <a:ext cx="6879074" cy="116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Contact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2672" y="4525480"/>
            <a:ext cx="5068330" cy="3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123-456-7890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2672" y="6122651"/>
            <a:ext cx="5068330" cy="3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HELLO@REALLYGREATSITE.COM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62672" y="7668730"/>
            <a:ext cx="5068330" cy="3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WWW.REALLYGREATSITE.COM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4662153"/>
            <a:ext cx="551602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28700" y="6259323"/>
            <a:ext cx="551602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28700" y="7805402"/>
            <a:ext cx="551602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33408" y="0"/>
            <a:ext cx="9554592" cy="10287000"/>
          </a:xfrm>
          <a:custGeom>
            <a:avLst/>
            <a:gdLst/>
            <a:ahLst/>
            <a:cxnLst/>
            <a:rect l="l" t="t" r="r" b="b"/>
            <a:pathLst>
              <a:path w="9554592" h="10287000">
                <a:moveTo>
                  <a:pt x="0" y="0"/>
                </a:moveTo>
                <a:lnTo>
                  <a:pt x="9554592" y="0"/>
                </a:lnTo>
                <a:lnTo>
                  <a:pt x="95545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49" r="-3074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906075"/>
            <a:ext cx="6561708" cy="1933886"/>
            <a:chOff x="0" y="-76200"/>
            <a:chExt cx="8748944" cy="2578514"/>
          </a:xfrm>
        </p:grpSpPr>
        <p:sp>
          <p:nvSpPr>
            <p:cNvPr id="5" name="TextBox 5"/>
            <p:cNvSpPr txBox="1"/>
            <p:nvPr/>
          </p:nvSpPr>
          <p:spPr>
            <a:xfrm>
              <a:off x="0" y="1858633"/>
              <a:ext cx="7248332" cy="64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 smtClean="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System Flow</a:t>
              </a:r>
              <a:endParaRPr lang="en-US" sz="2800" dirty="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748944" cy="1470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zh-TW" altLang="en-US" sz="7200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系統</a:t>
              </a:r>
              <a:r>
                <a:rPr lang="zh-TW" altLang="en-US" sz="7200" b="1" dirty="0" smtClean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流程</a:t>
              </a:r>
              <a:endParaRPr lang="zh-TW" altLang="en-US" sz="72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9349" y="1497030"/>
            <a:ext cx="1137663" cy="810843"/>
          </a:xfrm>
          <a:custGeom>
            <a:avLst/>
            <a:gdLst/>
            <a:ahLst/>
            <a:cxnLst/>
            <a:rect l="l" t="t" r="r" b="b"/>
            <a:pathLst>
              <a:path w="1137663" h="810843">
                <a:moveTo>
                  <a:pt x="0" y="0"/>
                </a:moveTo>
                <a:lnTo>
                  <a:pt x="1137663" y="0"/>
                </a:lnTo>
                <a:lnTo>
                  <a:pt x="1137663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64322" y="3037983"/>
            <a:ext cx="1087717" cy="810843"/>
          </a:xfrm>
          <a:custGeom>
            <a:avLst/>
            <a:gdLst/>
            <a:ahLst/>
            <a:cxnLst/>
            <a:rect l="l" t="t" r="r" b="b"/>
            <a:pathLst>
              <a:path w="1087717" h="810843">
                <a:moveTo>
                  <a:pt x="0" y="0"/>
                </a:moveTo>
                <a:lnTo>
                  <a:pt x="1087717" y="0"/>
                </a:lnTo>
                <a:lnTo>
                  <a:pt x="1087717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9640" y="6287697"/>
            <a:ext cx="417081" cy="872222"/>
          </a:xfrm>
          <a:custGeom>
            <a:avLst/>
            <a:gdLst/>
            <a:ahLst/>
            <a:cxnLst/>
            <a:rect l="l" t="t" r="r" b="b"/>
            <a:pathLst>
              <a:path w="417081" h="872222">
                <a:moveTo>
                  <a:pt x="0" y="0"/>
                </a:moveTo>
                <a:lnTo>
                  <a:pt x="417081" y="0"/>
                </a:lnTo>
                <a:lnTo>
                  <a:pt x="417081" y="872222"/>
                </a:lnTo>
                <a:lnTo>
                  <a:pt x="0" y="872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62228" y="4643706"/>
            <a:ext cx="291904" cy="810843"/>
          </a:xfrm>
          <a:custGeom>
            <a:avLst/>
            <a:gdLst/>
            <a:ahLst/>
            <a:cxnLst/>
            <a:rect l="l" t="t" r="r" b="b"/>
            <a:pathLst>
              <a:path w="291904" h="810843">
                <a:moveTo>
                  <a:pt x="0" y="0"/>
                </a:moveTo>
                <a:lnTo>
                  <a:pt x="291904" y="0"/>
                </a:lnTo>
                <a:lnTo>
                  <a:pt x="29190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40278" y="7928296"/>
            <a:ext cx="535804" cy="861674"/>
          </a:xfrm>
          <a:custGeom>
            <a:avLst/>
            <a:gdLst/>
            <a:ahLst/>
            <a:cxnLst/>
            <a:rect l="l" t="t" r="r" b="b"/>
            <a:pathLst>
              <a:path w="535804" h="861674">
                <a:moveTo>
                  <a:pt x="0" y="0"/>
                </a:moveTo>
                <a:lnTo>
                  <a:pt x="535804" y="0"/>
                </a:lnTo>
                <a:lnTo>
                  <a:pt x="535804" y="861674"/>
                </a:lnTo>
                <a:lnTo>
                  <a:pt x="0" y="861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98656" y="1497030"/>
            <a:ext cx="530734" cy="810843"/>
          </a:xfrm>
          <a:custGeom>
            <a:avLst/>
            <a:gdLst/>
            <a:ahLst/>
            <a:cxnLst/>
            <a:rect l="l" t="t" r="r" b="b"/>
            <a:pathLst>
              <a:path w="530734" h="810843">
                <a:moveTo>
                  <a:pt x="0" y="0"/>
                </a:moveTo>
                <a:lnTo>
                  <a:pt x="530733" y="0"/>
                </a:lnTo>
                <a:lnTo>
                  <a:pt x="530733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25192" y="3037983"/>
            <a:ext cx="477660" cy="810843"/>
          </a:xfrm>
          <a:custGeom>
            <a:avLst/>
            <a:gdLst/>
            <a:ahLst/>
            <a:cxnLst/>
            <a:rect l="l" t="t" r="r" b="b"/>
            <a:pathLst>
              <a:path w="477660" h="810843">
                <a:moveTo>
                  <a:pt x="0" y="0"/>
                </a:moveTo>
                <a:lnTo>
                  <a:pt x="477661" y="0"/>
                </a:lnTo>
                <a:lnTo>
                  <a:pt x="477661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07092" y="6318386"/>
            <a:ext cx="913860" cy="810843"/>
          </a:xfrm>
          <a:custGeom>
            <a:avLst/>
            <a:gdLst/>
            <a:ahLst/>
            <a:cxnLst/>
            <a:rect l="l" t="t" r="r" b="b"/>
            <a:pathLst>
              <a:path w="913860" h="810843">
                <a:moveTo>
                  <a:pt x="0" y="0"/>
                </a:moveTo>
                <a:lnTo>
                  <a:pt x="913861" y="0"/>
                </a:lnTo>
                <a:lnTo>
                  <a:pt x="913861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76087" y="4578935"/>
            <a:ext cx="975871" cy="940384"/>
          </a:xfrm>
          <a:custGeom>
            <a:avLst/>
            <a:gdLst/>
            <a:ahLst/>
            <a:cxnLst/>
            <a:rect l="l" t="t" r="r" b="b"/>
            <a:pathLst>
              <a:path w="975871" h="940384">
                <a:moveTo>
                  <a:pt x="0" y="0"/>
                </a:moveTo>
                <a:lnTo>
                  <a:pt x="975871" y="0"/>
                </a:lnTo>
                <a:lnTo>
                  <a:pt x="975871" y="940385"/>
                </a:lnTo>
                <a:lnTo>
                  <a:pt x="0" y="9403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077162" y="7953711"/>
            <a:ext cx="973720" cy="810843"/>
          </a:xfrm>
          <a:custGeom>
            <a:avLst/>
            <a:gdLst/>
            <a:ahLst/>
            <a:cxnLst/>
            <a:rect l="l" t="t" r="r" b="b"/>
            <a:pathLst>
              <a:path w="973720" h="810843">
                <a:moveTo>
                  <a:pt x="0" y="0"/>
                </a:moveTo>
                <a:lnTo>
                  <a:pt x="973721" y="0"/>
                </a:lnTo>
                <a:lnTo>
                  <a:pt x="973721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16878" y="1497030"/>
            <a:ext cx="344977" cy="810843"/>
          </a:xfrm>
          <a:custGeom>
            <a:avLst/>
            <a:gdLst/>
            <a:ahLst/>
            <a:cxnLst/>
            <a:rect l="l" t="t" r="r" b="b"/>
            <a:pathLst>
              <a:path w="344977" h="810843">
                <a:moveTo>
                  <a:pt x="0" y="0"/>
                </a:moveTo>
                <a:lnTo>
                  <a:pt x="344977" y="0"/>
                </a:lnTo>
                <a:lnTo>
                  <a:pt x="344977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441441" y="3037983"/>
            <a:ext cx="695851" cy="810843"/>
          </a:xfrm>
          <a:custGeom>
            <a:avLst/>
            <a:gdLst/>
            <a:ahLst/>
            <a:cxnLst/>
            <a:rect l="l" t="t" r="r" b="b"/>
            <a:pathLst>
              <a:path w="695851" h="810843">
                <a:moveTo>
                  <a:pt x="0" y="0"/>
                </a:moveTo>
                <a:lnTo>
                  <a:pt x="695851" y="0"/>
                </a:lnTo>
                <a:lnTo>
                  <a:pt x="695851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297133" y="6318386"/>
            <a:ext cx="984468" cy="810843"/>
          </a:xfrm>
          <a:custGeom>
            <a:avLst/>
            <a:gdLst/>
            <a:ahLst/>
            <a:cxnLst/>
            <a:rect l="l" t="t" r="r" b="b"/>
            <a:pathLst>
              <a:path w="984468" h="810843">
                <a:moveTo>
                  <a:pt x="0" y="0"/>
                </a:moveTo>
                <a:lnTo>
                  <a:pt x="984467" y="0"/>
                </a:lnTo>
                <a:lnTo>
                  <a:pt x="984467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404584" y="4643706"/>
            <a:ext cx="769564" cy="810843"/>
          </a:xfrm>
          <a:custGeom>
            <a:avLst/>
            <a:gdLst/>
            <a:ahLst/>
            <a:cxnLst/>
            <a:rect l="l" t="t" r="r" b="b"/>
            <a:pathLst>
              <a:path w="769564" h="810843">
                <a:moveTo>
                  <a:pt x="0" y="0"/>
                </a:moveTo>
                <a:lnTo>
                  <a:pt x="769564" y="0"/>
                </a:lnTo>
                <a:lnTo>
                  <a:pt x="76956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25800" y="7928438"/>
            <a:ext cx="927133" cy="861391"/>
          </a:xfrm>
          <a:custGeom>
            <a:avLst/>
            <a:gdLst/>
            <a:ahLst/>
            <a:cxnLst/>
            <a:rect l="l" t="t" r="r" b="b"/>
            <a:pathLst>
              <a:path w="927133" h="861391">
                <a:moveTo>
                  <a:pt x="0" y="0"/>
                </a:moveTo>
                <a:lnTo>
                  <a:pt x="927133" y="0"/>
                </a:lnTo>
                <a:lnTo>
                  <a:pt x="927133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846445" y="1497030"/>
            <a:ext cx="1013554" cy="810843"/>
          </a:xfrm>
          <a:custGeom>
            <a:avLst/>
            <a:gdLst/>
            <a:ahLst/>
            <a:cxnLst/>
            <a:rect l="l" t="t" r="r" b="b"/>
            <a:pathLst>
              <a:path w="1013554" h="810843">
                <a:moveTo>
                  <a:pt x="0" y="0"/>
                </a:moveTo>
                <a:lnTo>
                  <a:pt x="1013554" y="0"/>
                </a:lnTo>
                <a:lnTo>
                  <a:pt x="101355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38467" y="3037983"/>
            <a:ext cx="629509" cy="810843"/>
          </a:xfrm>
          <a:custGeom>
            <a:avLst/>
            <a:gdLst/>
            <a:ahLst/>
            <a:cxnLst/>
            <a:rect l="l" t="t" r="r" b="b"/>
            <a:pathLst>
              <a:path w="629509" h="810843">
                <a:moveTo>
                  <a:pt x="0" y="0"/>
                </a:moveTo>
                <a:lnTo>
                  <a:pt x="629509" y="0"/>
                </a:lnTo>
                <a:lnTo>
                  <a:pt x="629509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938757" y="6318386"/>
            <a:ext cx="828929" cy="810843"/>
          </a:xfrm>
          <a:custGeom>
            <a:avLst/>
            <a:gdLst/>
            <a:ahLst/>
            <a:cxnLst/>
            <a:rect l="l" t="t" r="r" b="b"/>
            <a:pathLst>
              <a:path w="828929" h="810843">
                <a:moveTo>
                  <a:pt x="0" y="0"/>
                </a:moveTo>
                <a:lnTo>
                  <a:pt x="828929" y="0"/>
                </a:lnTo>
                <a:lnTo>
                  <a:pt x="828929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907258" y="4643706"/>
            <a:ext cx="891928" cy="810843"/>
          </a:xfrm>
          <a:custGeom>
            <a:avLst/>
            <a:gdLst/>
            <a:ahLst/>
            <a:cxnLst/>
            <a:rect l="l" t="t" r="r" b="b"/>
            <a:pathLst>
              <a:path w="891928" h="810843">
                <a:moveTo>
                  <a:pt x="0" y="0"/>
                </a:moveTo>
                <a:lnTo>
                  <a:pt x="891928" y="0"/>
                </a:lnTo>
                <a:lnTo>
                  <a:pt x="891928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=""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859899" y="7953711"/>
            <a:ext cx="986646" cy="810843"/>
          </a:xfrm>
          <a:custGeom>
            <a:avLst/>
            <a:gdLst/>
            <a:ahLst/>
            <a:cxnLst/>
            <a:rect l="l" t="t" r="r" b="b"/>
            <a:pathLst>
              <a:path w="986646" h="810843">
                <a:moveTo>
                  <a:pt x="0" y="0"/>
                </a:moveTo>
                <a:lnTo>
                  <a:pt x="986646" y="0"/>
                </a:lnTo>
                <a:lnTo>
                  <a:pt x="986646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903348" y="1497030"/>
            <a:ext cx="592653" cy="810843"/>
          </a:xfrm>
          <a:custGeom>
            <a:avLst/>
            <a:gdLst/>
            <a:ahLst/>
            <a:cxnLst/>
            <a:rect l="l" t="t" r="r" b="b"/>
            <a:pathLst>
              <a:path w="592653" h="810843">
                <a:moveTo>
                  <a:pt x="0" y="0"/>
                </a:moveTo>
                <a:lnTo>
                  <a:pt x="592652" y="0"/>
                </a:lnTo>
                <a:lnTo>
                  <a:pt x="592652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=""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654486" y="3037983"/>
            <a:ext cx="1090376" cy="810843"/>
          </a:xfrm>
          <a:custGeom>
            <a:avLst/>
            <a:gdLst/>
            <a:ahLst/>
            <a:cxnLst/>
            <a:rect l="l" t="t" r="r" b="b"/>
            <a:pathLst>
              <a:path w="1090376" h="810843">
                <a:moveTo>
                  <a:pt x="0" y="0"/>
                </a:moveTo>
                <a:lnTo>
                  <a:pt x="1090376" y="0"/>
                </a:lnTo>
                <a:lnTo>
                  <a:pt x="1090376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=""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010785" y="6249429"/>
            <a:ext cx="377778" cy="948758"/>
          </a:xfrm>
          <a:custGeom>
            <a:avLst/>
            <a:gdLst/>
            <a:ahLst/>
            <a:cxnLst/>
            <a:rect l="l" t="t" r="r" b="b"/>
            <a:pathLst>
              <a:path w="377778" h="948758">
                <a:moveTo>
                  <a:pt x="0" y="0"/>
                </a:moveTo>
                <a:lnTo>
                  <a:pt x="377778" y="0"/>
                </a:lnTo>
                <a:lnTo>
                  <a:pt x="377778" y="948758"/>
                </a:lnTo>
                <a:lnTo>
                  <a:pt x="0" y="94875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=""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865017" y="4643706"/>
            <a:ext cx="669314" cy="810843"/>
          </a:xfrm>
          <a:custGeom>
            <a:avLst/>
            <a:gdLst/>
            <a:ahLst/>
            <a:cxnLst/>
            <a:rect l="l" t="t" r="r" b="b"/>
            <a:pathLst>
              <a:path w="669314" h="810843">
                <a:moveTo>
                  <a:pt x="0" y="0"/>
                </a:moveTo>
                <a:lnTo>
                  <a:pt x="669314" y="0"/>
                </a:lnTo>
                <a:lnTo>
                  <a:pt x="66931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=""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0545" y="7928438"/>
            <a:ext cx="858259" cy="861391"/>
          </a:xfrm>
          <a:custGeom>
            <a:avLst/>
            <a:gdLst/>
            <a:ahLst/>
            <a:cxnLst/>
            <a:rect l="l" t="t" r="r" b="b"/>
            <a:pathLst>
              <a:path w="858259" h="861391">
                <a:moveTo>
                  <a:pt x="0" y="0"/>
                </a:moveTo>
                <a:lnTo>
                  <a:pt x="858258" y="0"/>
                </a:lnTo>
                <a:lnTo>
                  <a:pt x="858258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28700" y="3220670"/>
            <a:ext cx="5643443" cy="3845660"/>
            <a:chOff x="0" y="0"/>
            <a:chExt cx="7524590" cy="5127546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76200"/>
              <a:ext cx="7524590" cy="299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Free Resources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184023"/>
              <a:ext cx="5989393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Use these free recolorable icons and illustrations in your Canva design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33600" y="495300"/>
            <a:ext cx="11057965" cy="113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altLang="zh-TW" sz="7200" b="1" dirty="0" smtClean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Demo</a:t>
            </a:r>
            <a:r>
              <a:rPr lang="zh-TW" altLang="en-US" sz="7200" b="1" dirty="0" smtClean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影片</a:t>
            </a:r>
            <a:endParaRPr lang="en-US" sz="7200" b="1" dirty="0">
              <a:solidFill>
                <a:srgbClr val="E1C33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</p:spTree>
    <p:extLst>
      <p:ext uri="{BB962C8B-B14F-4D97-AF65-F5344CB8AC3E}">
        <p14:creationId xmlns:p14="http://schemas.microsoft.com/office/powerpoint/2010/main" val="26098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 rot="-5400000" flipV="1">
            <a:off x="3990973" y="5133974"/>
            <a:ext cx="10296525" cy="9526"/>
          </a:xfrm>
          <a:prstGeom prst="line">
            <a:avLst/>
          </a:prstGeom>
          <a:ln w="19050" cap="flat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"/>
          <a:stretch/>
        </p:blipFill>
        <p:spPr>
          <a:xfrm>
            <a:off x="381000" y="114300"/>
            <a:ext cx="8382000" cy="10058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876300"/>
            <a:ext cx="4038600" cy="8803720"/>
          </a:xfrm>
          <a:prstGeom prst="rect">
            <a:avLst/>
          </a:prstGeom>
        </p:spPr>
      </p:pic>
      <p:sp>
        <p:nvSpPr>
          <p:cNvPr id="21" name="TextBox 7"/>
          <p:cNvSpPr txBox="1"/>
          <p:nvPr/>
        </p:nvSpPr>
        <p:spPr>
          <a:xfrm>
            <a:off x="533400" y="324867"/>
            <a:ext cx="1295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 err="1" smtClean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Qt</a:t>
            </a:r>
            <a:endParaRPr lang="en-US" sz="7200" b="1" dirty="0">
              <a:solidFill>
                <a:srgbClr val="1B1B1B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9505950" y="329837"/>
            <a:ext cx="1390649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 err="1" smtClean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py</a:t>
            </a:r>
            <a:endParaRPr lang="en-US" sz="7200" b="1" dirty="0">
              <a:solidFill>
                <a:srgbClr val="1B1B1B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33408" y="0"/>
            <a:ext cx="9554592" cy="10287000"/>
          </a:xfrm>
          <a:custGeom>
            <a:avLst/>
            <a:gdLst/>
            <a:ahLst/>
            <a:cxnLst/>
            <a:rect l="l" t="t" r="r" b="b"/>
            <a:pathLst>
              <a:path w="9554592" h="10287000">
                <a:moveTo>
                  <a:pt x="0" y="0"/>
                </a:moveTo>
                <a:lnTo>
                  <a:pt x="9554592" y="0"/>
                </a:lnTo>
                <a:lnTo>
                  <a:pt x="95545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49" r="-3074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906075"/>
            <a:ext cx="6561708" cy="1933886"/>
            <a:chOff x="0" y="-76199"/>
            <a:chExt cx="8748944" cy="2578513"/>
          </a:xfrm>
        </p:grpSpPr>
        <p:sp>
          <p:nvSpPr>
            <p:cNvPr id="5" name="TextBox 5"/>
            <p:cNvSpPr txBox="1"/>
            <p:nvPr/>
          </p:nvSpPr>
          <p:spPr>
            <a:xfrm>
              <a:off x="0" y="1858633"/>
              <a:ext cx="7248332" cy="64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altLang="zh-TW" sz="2800" dirty="0" smtClean="0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Implementation Technique</a:t>
              </a:r>
              <a:endParaRPr lang="en-US" sz="2800" dirty="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199"/>
              <a:ext cx="8748944" cy="1470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zh-TW" altLang="en-US" sz="7200" b="1" dirty="0" smtClean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技術實現</a:t>
              </a:r>
              <a:endParaRPr lang="zh-TW" altLang="en-US" sz="72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14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8920" y="952500"/>
            <a:ext cx="1100368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9"/>
              </a:lnSpc>
            </a:pPr>
            <a:r>
              <a:rPr lang="zh-TW" altLang="en-US" sz="7199" b="1" dirty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技術架構</a:t>
            </a:r>
            <a:endParaRPr lang="en-US" sz="7199" b="1" dirty="0">
              <a:solidFill>
                <a:srgbClr val="E1C33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17736" y="5824956"/>
            <a:ext cx="4144406" cy="387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前端 </a:t>
            </a:r>
            <a:r>
              <a: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(</a:t>
            </a:r>
            <a:r>
              <a:rPr lang="en-US" altLang="zh-TW" sz="2400" dirty="0" err="1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Qt</a:t>
            </a:r>
            <a:r>
              <a: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)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：負責畫布繪製、互動與文件監控</a:t>
            </a: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。</a:t>
            </a:r>
            <a:endParaRPr lang="en-US" altLang="zh-TW" sz="2400" dirty="0" smtClean="0">
              <a:solidFill>
                <a:srgbClr val="1B1B1B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後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端 </a:t>
            </a:r>
            <a:r>
              <a: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(Python + </a:t>
            </a:r>
            <a:r>
              <a:rPr lang="en-US" altLang="zh-TW" sz="2400" dirty="0" err="1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TFLite</a:t>
            </a:r>
            <a:r>
              <a: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)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：負責圖片識別與結果生成</a:t>
            </a: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。</a:t>
            </a:r>
            <a:endParaRPr lang="en-US" altLang="zh-TW" sz="2400" dirty="0" smtClean="0">
              <a:solidFill>
                <a:srgbClr val="1B1B1B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整合</a:t>
            </a:r>
            <a:r>
              <a:rPr lang="en-US" altLang="zh-TW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:</a:t>
            </a: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畫布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數據</a:t>
            </a: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轉換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指定</a:t>
            </a: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格式。使用文件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共享方式將</a:t>
            </a: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畫布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資料</a:t>
            </a: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傳送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至 </a:t>
            </a:r>
            <a:r>
              <a: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AI 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推理模組。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5289588"/>
            <a:ext cx="16230600" cy="0"/>
          </a:xfrm>
          <a:prstGeom prst="line">
            <a:avLst/>
          </a:prstGeom>
          <a:ln w="19050" cap="rnd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55650" y="4360502"/>
            <a:ext cx="414440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TW" altLang="en-US" sz="4000" b="1" spc="-30" dirty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系統架構</a:t>
            </a:r>
            <a:endParaRPr lang="en-US" sz="4000" b="1" spc="-30" dirty="0">
              <a:solidFill>
                <a:srgbClr val="1B1B1B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90888" y="4360502"/>
            <a:ext cx="430622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TW" altLang="en-US" sz="4000" b="1" spc="-30" dirty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開發環境與工具</a:t>
            </a:r>
            <a:endParaRPr lang="en-US" sz="4000" b="1" spc="-30" dirty="0">
              <a:solidFill>
                <a:srgbClr val="1B1B1B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49051" y="4348280"/>
            <a:ext cx="4213757" cy="471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TW" altLang="en-US" sz="4000" b="1" spc="-30" dirty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rPr>
              <a:t>技術分工</a:t>
            </a:r>
            <a:endParaRPr lang="en-US" sz="4000" b="1" spc="-30" dirty="0">
              <a:solidFill>
                <a:srgbClr val="1B1B1B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0" name="AutoShape 10"/>
          <p:cNvSpPr/>
          <p:nvPr/>
        </p:nvSpPr>
        <p:spPr>
          <a:xfrm rot="-5400000">
            <a:off x="3644014" y="6301224"/>
            <a:ext cx="5141810" cy="0"/>
          </a:xfrm>
          <a:prstGeom prst="line">
            <a:avLst/>
          </a:prstGeom>
          <a:ln w="19050" cap="flat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9502176" y="6301224"/>
            <a:ext cx="5141810" cy="0"/>
          </a:xfrm>
          <a:prstGeom prst="line">
            <a:avLst/>
          </a:prstGeom>
          <a:ln w="19050" cap="flat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28700" y="3730319"/>
            <a:ext cx="16230600" cy="0"/>
          </a:xfrm>
          <a:prstGeom prst="line">
            <a:avLst/>
          </a:prstGeom>
          <a:ln w="19050" cap="rnd">
            <a:solidFill>
              <a:srgbClr val="1B1B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3"/>
          <p:cNvSpPr txBox="1"/>
          <p:nvPr/>
        </p:nvSpPr>
        <p:spPr>
          <a:xfrm>
            <a:off x="7071797" y="5824956"/>
            <a:ext cx="4144406" cy="332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 err="1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Qt</a:t>
            </a:r>
            <a:r>
              <a: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6.8.1 (C++ 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開發</a:t>
            </a:r>
            <a:r>
              <a:rPr lang="en-US" altLang="zh-TW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Python </a:t>
            </a:r>
            <a:r>
              <a: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3.9 </a:t>
            </a:r>
            <a:r>
              <a:rPr lang="en-US" altLang="zh-TW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(</a:t>
            </a: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視覺辨識模型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與文件監控</a:t>
            </a:r>
            <a:r>
              <a:rPr lang="en-US" altLang="zh-TW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 err="1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TensorFlow</a:t>
            </a:r>
            <a:r>
              <a:rPr lang="en-US" altLang="zh-TW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Lite </a:t>
            </a: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模型</a:t>
            </a:r>
            <a:endParaRPr lang="en-US" altLang="zh-TW" sz="2400" dirty="0" smtClean="0">
              <a:solidFill>
                <a:srgbClr val="1B1B1B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Visual </a:t>
            </a:r>
            <a:r>
              <a: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Studio Code 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與 </a:t>
            </a:r>
            <a:r>
              <a:rPr lang="en-US" altLang="zh-TW" sz="2400" dirty="0" err="1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Qt</a:t>
            </a:r>
            <a:r>
              <a:rPr lang="en-US" altLang="zh-TW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Creator </a:t>
            </a:r>
            <a:r>
              <a:rPr lang="en-US" altLang="zh-TW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IDE</a:t>
            </a:r>
            <a:endParaRPr lang="en-US" sz="2400" dirty="0">
              <a:solidFill>
                <a:srgbClr val="1B1B1B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</p:txBody>
      </p:sp>
      <p:sp>
        <p:nvSpPr>
          <p:cNvPr id="16" name="TextBox 3"/>
          <p:cNvSpPr txBox="1"/>
          <p:nvPr/>
        </p:nvSpPr>
        <p:spPr>
          <a:xfrm>
            <a:off x="12929958" y="5779928"/>
            <a:ext cx="4144406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 err="1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Qt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：畫布、界面、互動、計時與總結頁面</a:t>
            </a: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。</a:t>
            </a:r>
            <a:endParaRPr lang="en-US" altLang="zh-TW" sz="2400" dirty="0" smtClean="0">
              <a:solidFill>
                <a:srgbClr val="1B1B1B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AI </a:t>
            </a:r>
            <a:r>
              <a:rPr lang="zh-TW" alt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模型：圖像分類</a:t>
            </a:r>
            <a:r>
              <a:rPr lang="zh-TW" altLang="en-US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與辨識。</a:t>
            </a:r>
            <a:endParaRPr lang="en-US" sz="2400" dirty="0">
              <a:solidFill>
                <a:srgbClr val="1B1B1B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89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7057" y="2077229"/>
            <a:ext cx="6914307" cy="1212168"/>
            <a:chOff x="0" y="-47625"/>
            <a:chExt cx="9219076" cy="1616223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921907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zh-TW" altLang="en-US" sz="3000" b="1" spc="-30" dirty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畫布繪製與工具實現</a:t>
              </a:r>
              <a:endParaRPr lang="en-US" sz="3000" b="1" spc="-30" dirty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21696"/>
              <a:ext cx="9219076" cy="54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使用 </a:t>
              </a:r>
              <a:r>
                <a:rPr lang="en-US" altLang="zh-TW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Canvas</a:t>
              </a:r>
              <a:r>
                <a:rPr lang="zh-TW" alt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創建畫布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並使用</a:t>
              </a:r>
              <a:r>
                <a:rPr lang="en-US" altLang="zh-TW" sz="2400" dirty="0" err="1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QPainter</a:t>
              </a:r>
              <a:r>
                <a:rPr lang="en-US" altLang="zh-TW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進行繪圖。</a:t>
              </a:r>
              <a:endParaRPr 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07057" y="4515016"/>
            <a:ext cx="6914307" cy="2110041"/>
            <a:chOff x="0" y="-47625"/>
            <a:chExt cx="9219076" cy="2813387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921907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zh-TW" altLang="en-US" sz="3000" b="1" spc="-30" dirty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文件監控與處理</a:t>
              </a:r>
              <a:endParaRPr lang="en-US" sz="3000" b="1" spc="-30" dirty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21696"/>
              <a:ext cx="9219076" cy="1744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使用 </a:t>
              </a:r>
              <a:r>
                <a:rPr lang="en-US" altLang="zh-TW" sz="2400" dirty="0" err="1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QFile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zh-TW" alt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實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時監控 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result.txt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，讀取最新的辨識</a:t>
              </a:r>
              <a:r>
                <a:rPr lang="zh-TW" alt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結果、提取內容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進行</a:t>
              </a:r>
              <a:r>
                <a:rPr lang="zh-TW" alt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解析，並通過 </a:t>
              </a:r>
              <a:r>
                <a:rPr lang="en-US" altLang="zh-TW" sz="2400" dirty="0" err="1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QTimer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定時檢測文件變化。</a:t>
              </a:r>
              <a:endParaRPr 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07057" y="6973968"/>
            <a:ext cx="6914307" cy="2546057"/>
            <a:chOff x="0" y="-47625"/>
            <a:chExt cx="9219076" cy="3394743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9219076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1" spc="-30" dirty="0" smtClean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Layout</a:t>
              </a:r>
              <a:endParaRPr lang="en-US" sz="3000" b="1" spc="-30" dirty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21695"/>
              <a:ext cx="9219076" cy="232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使用 </a:t>
              </a:r>
              <a:r>
                <a:rPr lang="en-US" sz="2400" dirty="0" err="1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QGridLayout</a:t>
              </a:r>
              <a:r>
                <a:rPr 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排列圖片與</a:t>
              </a:r>
              <a:r>
                <a:rPr lang="zh-TW" alt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文字</a:t>
              </a:r>
              <a:endParaRPr lang="en-US" altLang="zh-TW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根據 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result.txt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的內容解析每一題結果，動態生成 </a:t>
              </a:r>
              <a:r>
                <a:rPr lang="en-US" altLang="zh-TW" sz="2400" dirty="0" err="1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QLabel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與 </a:t>
              </a:r>
              <a:r>
                <a:rPr lang="en-US" altLang="zh-TW" sz="2400" dirty="0" err="1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QPixma</a:t>
              </a:r>
              <a:endParaRPr lang="en-US" altLang="zh-TW" sz="2400" dirty="0" smtClean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indent="-342900">
                <a:lnSpc>
                  <a:spcPts val="3359"/>
                </a:lnSpc>
                <a:buFont typeface="Arial" panose="020B0604020202020204" pitchFamily="34" charset="0"/>
                <a:buChar char="•"/>
              </a:pPr>
              <a:r>
                <a:rPr lang="zh-TW" alt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使用 </a:t>
              </a:r>
              <a:r>
                <a:rPr lang="en-US" altLang="zh-TW" sz="2400" dirty="0" err="1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QDialog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顯示總結頁面，支持動態布</a:t>
              </a:r>
              <a:r>
                <a:rPr lang="zh-TW" altLang="en-US" sz="2400" dirty="0" smtClean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局。</a:t>
              </a:r>
              <a:endParaRPr 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33600" y="1776354"/>
            <a:ext cx="6239428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altLang="zh-TW" sz="7200" b="1" dirty="0" err="1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Qt</a:t>
            </a:r>
            <a:r>
              <a:rPr lang="en-US" altLang="zh-TW" sz="7200" b="1" dirty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zh-TW" altLang="en-US" sz="7200" b="1" dirty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技術實現</a:t>
            </a:r>
            <a:endParaRPr lang="en-US" sz="7200" b="1" dirty="0">
              <a:solidFill>
                <a:srgbClr val="E1C33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8288725" y="2313347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288725" y="4732697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8288725" y="7211765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07" y="4122552"/>
            <a:ext cx="5987005" cy="5005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95930" y="1612608"/>
            <a:ext cx="11057965" cy="113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b="1" dirty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AI </a:t>
            </a:r>
            <a:r>
              <a:rPr lang="zh-TW" altLang="en-US" sz="7200" b="1" dirty="0">
                <a:solidFill>
                  <a:srgbClr val="E1C337"/>
                </a:solidFill>
                <a:latin typeface="Telegraf Bold"/>
                <a:ea typeface="Telegraf Bold"/>
                <a:cs typeface="Telegraf Bold"/>
                <a:sym typeface="Telegraf Bold"/>
              </a:rPr>
              <a:t>技術整合</a:t>
            </a:r>
            <a:endParaRPr lang="en-US" sz="7200" b="1" dirty="0">
              <a:solidFill>
                <a:srgbClr val="E1C33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220200" y="4229100"/>
            <a:ext cx="7907654" cy="2013198"/>
            <a:chOff x="0" y="-38100"/>
            <a:chExt cx="12054299" cy="2684262"/>
          </a:xfrm>
        </p:grpSpPr>
        <p:sp>
          <p:nvSpPr>
            <p:cNvPr id="6" name="TextBox 6"/>
            <p:cNvSpPr txBox="1"/>
            <p:nvPr/>
          </p:nvSpPr>
          <p:spPr>
            <a:xfrm>
              <a:off x="0" y="936550"/>
              <a:ext cx="12054299" cy="1709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使用 </a:t>
              </a:r>
              <a:r>
                <a:rPr lang="en-US" altLang="zh-TW" sz="2400" dirty="0" err="1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TensorFlow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訓練一個 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CNN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（卷積神經網絡）模型進行 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10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類別圖像分類，類別包括 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"airplane", "bus", "cat", "clock", "fish", "flower", "key", "spider", "star", "tree"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。</a:t>
              </a:r>
              <a:endParaRPr 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05429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b="1" spc="-29" dirty="0" smtClean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Model</a:t>
              </a:r>
              <a:endParaRPr lang="en-US" sz="2999" b="1" spc="-29" dirty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20200" y="6988214"/>
            <a:ext cx="7907654" cy="1148309"/>
            <a:chOff x="0" y="-47625"/>
            <a:chExt cx="12054299" cy="1531077"/>
          </a:xfrm>
        </p:grpSpPr>
        <p:sp>
          <p:nvSpPr>
            <p:cNvPr id="9" name="TextBox 9"/>
            <p:cNvSpPr txBox="1"/>
            <p:nvPr/>
          </p:nvSpPr>
          <p:spPr>
            <a:xfrm>
              <a:off x="0" y="936550"/>
              <a:ext cx="12054299" cy="54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使用 </a:t>
              </a:r>
              <a:r>
                <a:rPr lang="en-US" altLang="zh-TW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Google Quick, Draw! </a:t>
              </a:r>
              <a:r>
                <a:rPr lang="zh-TW" altLang="en-US" sz="2400" dirty="0">
                  <a:solidFill>
                    <a:srgbClr val="1B1B1B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的開源數據作為基礎。</a:t>
              </a:r>
              <a:endParaRPr lang="en-US" sz="2400" dirty="0">
                <a:solidFill>
                  <a:srgbClr val="1B1B1B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05429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altLang="zh-TW" sz="3000" b="1" spc="-30" dirty="0" smtClean="0">
                  <a:solidFill>
                    <a:srgbClr val="1B1B1B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Dataset</a:t>
              </a:r>
              <a:endParaRPr lang="en-US" sz="3000" b="1" spc="-30" dirty="0">
                <a:solidFill>
                  <a:srgbClr val="1B1B1B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158049" y="4390517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158049" y="7190867"/>
            <a:ext cx="551602" cy="0"/>
          </a:xfrm>
          <a:prstGeom prst="line">
            <a:avLst/>
          </a:prstGeom>
          <a:ln w="76200" cap="flat">
            <a:solidFill>
              <a:srgbClr val="E1C33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76" name="Picture 4" descr="TensorFlow 正式推出5 週年，以機器學習為基礎打造的互動式應用展示| TechNews 科技新報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1" t="14283" r="18053" b="12355"/>
          <a:stretch/>
        </p:blipFill>
        <p:spPr bwMode="auto">
          <a:xfrm>
            <a:off x="1114178" y="3651498"/>
            <a:ext cx="6533322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1088</Words>
  <Application>Microsoft Office PowerPoint</Application>
  <PresentationFormat>自訂</PresentationFormat>
  <Paragraphs>163</Paragraphs>
  <Slides>30</Slides>
  <Notes>0</Notes>
  <HiddenSlides>18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Telegraf Bold</vt:lpstr>
      <vt:lpstr>Calibri</vt:lpstr>
      <vt:lpstr>Wingdings</vt:lpstr>
      <vt:lpstr>新細明體</vt:lpstr>
      <vt:lpstr>HK Grotesk Light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視窗程式設計期末</dc:title>
  <cp:lastModifiedBy>Jason Chuang</cp:lastModifiedBy>
  <cp:revision>15</cp:revision>
  <dcterms:created xsi:type="dcterms:W3CDTF">2006-08-16T00:00:00Z</dcterms:created>
  <dcterms:modified xsi:type="dcterms:W3CDTF">2025-01-06T04:56:25Z</dcterms:modified>
  <dc:identifier>DAGbXP-Kkg8</dc:identifier>
</cp:coreProperties>
</file>